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57" r:id="rId6"/>
    <p:sldId id="268" r:id="rId7"/>
    <p:sldId id="269" r:id="rId8"/>
    <p:sldId id="260" r:id="rId9"/>
    <p:sldId id="270" r:id="rId10"/>
    <p:sldId id="271" r:id="rId11"/>
    <p:sldId id="272" r:id="rId12"/>
    <p:sldId id="273" r:id="rId13"/>
    <p:sldId id="274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1818B-B102-419F-A740-9747548C48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286155-D32A-4B21-BF4B-F52ECDCE08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2C099-DFF2-40BD-B4B7-9CA1913C7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ABA1-C269-4BA7-AA81-E21B7F485907}" type="datetimeFigureOut">
              <a:rPr lang="en-IE" smtClean="0"/>
              <a:t>13/03/2023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576FF-7744-4293-8378-35592ADD9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37183-894B-410F-AAE2-A410EC982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2075-6C58-499E-A216-FF309D99F51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74895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2DA93-560A-4A8C-A5C8-82C36CCE7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73924C-267E-47DE-8144-BB4EFE8999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CA032-3AF5-45DC-B6A2-9EE7732CD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ABA1-C269-4BA7-AA81-E21B7F485907}" type="datetimeFigureOut">
              <a:rPr lang="en-IE" smtClean="0"/>
              <a:t>13/03/2023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6056F-3F29-43D3-B0EF-3CAB1B80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51655-93C9-4713-9F39-7BF221CE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2075-6C58-499E-A216-FF309D99F51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978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505BCB-EF6E-430B-A4E5-A88C62188C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6B45DC-3BAA-49E0-99F7-66E7D36061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03044-0398-418F-8FC3-85A811F6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ABA1-C269-4BA7-AA81-E21B7F485907}" type="datetimeFigureOut">
              <a:rPr lang="en-IE" smtClean="0"/>
              <a:t>13/03/2023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41B49-9F1F-4E4B-91A7-126A3861F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03F98-8E0B-449F-A0C1-1A70F2209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2075-6C58-499E-A216-FF309D99F51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4828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989FD-D73E-4A18-9FC0-645109B29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25F88-0A24-4108-B9C6-87CF4CDF5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E5320-7702-4FB2-BB90-96DAA7B61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ABA1-C269-4BA7-AA81-E21B7F485907}" type="datetimeFigureOut">
              <a:rPr lang="en-IE" smtClean="0"/>
              <a:t>13/03/2023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E742C3-5F19-49B9-B2FA-AC2D18E71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7FB11-9161-4C65-908C-CED6A34EA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2075-6C58-499E-A216-FF309D99F51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6511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C9719-C55C-4A18-93FA-58C60E86C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CCE710-A27E-4EF3-814A-CDFD3CE15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85A6A-670C-401F-818B-3E7F2A521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ABA1-C269-4BA7-AA81-E21B7F485907}" type="datetimeFigureOut">
              <a:rPr lang="en-IE" smtClean="0"/>
              <a:t>13/03/2023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EA0C5-B69C-4745-99B2-D6ECE0608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4F616-A5B6-499F-9E19-879250334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2075-6C58-499E-A216-FF309D99F51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4724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12236-7143-4E73-9F8A-D95A5F302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E00FF-552B-432D-95C2-45483B759C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DD41FF-51F2-4480-933A-B32233A1F6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0CAB0-82D4-4912-B6BC-028592FE9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ABA1-C269-4BA7-AA81-E21B7F485907}" type="datetimeFigureOut">
              <a:rPr lang="en-IE" smtClean="0"/>
              <a:t>13/03/2023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332A0-1AF7-4E1D-80EA-94A950050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9C743-A6B4-4BAF-8217-03F3EEC55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2075-6C58-499E-A216-FF309D99F51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0346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CA118-8721-44F2-AD24-20465D200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6041E-92EC-408F-8405-C3FFED947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60EEC8-C69C-4E29-BF7E-C98C81AA0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66153D-084E-4DC7-B967-0E8A9090C5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52D4DE-C599-481A-8C0E-F4EC219975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A3DFBF-0924-4CB5-A2D9-D9D6FC6C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ABA1-C269-4BA7-AA81-E21B7F485907}" type="datetimeFigureOut">
              <a:rPr lang="en-IE" smtClean="0"/>
              <a:t>13/03/2023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47D673-68D7-4A9A-AD54-4032E53B4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C61EA6-44B5-4749-8A5A-00E88F324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2075-6C58-499E-A216-FF309D99F51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0901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EFDF2-B8B7-41C0-A82B-63F6CB8BB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E80DF8-E8AA-4B67-9A48-586DE2B9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ABA1-C269-4BA7-AA81-E21B7F485907}" type="datetimeFigureOut">
              <a:rPr lang="en-IE" smtClean="0"/>
              <a:t>13/03/2023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49F7D4-4ACD-417A-B6FB-7D7D9787B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8A3559-CD53-4A08-BCC9-3D0603A10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2075-6C58-499E-A216-FF309D99F51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3912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B99D0A-EBB6-4360-81F2-37751AA89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ABA1-C269-4BA7-AA81-E21B7F485907}" type="datetimeFigureOut">
              <a:rPr lang="en-IE" smtClean="0"/>
              <a:t>13/03/2023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465FCB-EE27-47CD-9A10-89E6F611C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253E29-4F21-4263-BB35-FDB957D63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2075-6C58-499E-A216-FF309D99F51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6496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97054-FDEA-4EB1-AE5E-289087C3F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C8AAA-8796-4347-99F5-7EC41E2C8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6931B0-2569-494C-AB51-91B51503C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CFF8F3-BA17-4473-8F84-BA599855F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ABA1-C269-4BA7-AA81-E21B7F485907}" type="datetimeFigureOut">
              <a:rPr lang="en-IE" smtClean="0"/>
              <a:t>13/03/2023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1E7F74-422A-4D4F-B24B-C42593B2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38E3E-ED2A-48E5-AFAA-E4DA8BA69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2075-6C58-499E-A216-FF309D99F51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4362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713B0-2901-456F-AA5D-BEC9DA21F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2E61AC-78ED-4FB9-B00D-EDD666D91D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F2B2B1-176A-48A0-ABB7-AFD71A2AC0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61CAFD-DC85-4170-9965-EE1F320BE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ABA1-C269-4BA7-AA81-E21B7F485907}" type="datetimeFigureOut">
              <a:rPr lang="en-IE" smtClean="0"/>
              <a:t>13/03/2023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1F7D25-24D1-492D-976A-CF945D245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B0093-FD12-4FBA-9AB0-5DA86F3A6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2075-6C58-499E-A216-FF309D99F51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6841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A0FBD8-7A3D-41E6-89CA-F24EAFE66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3B9EF-CD50-4E65-87CE-0E76B95E1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B0E55-AF21-4376-A8C8-2E1EBF06D9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6ABA1-C269-4BA7-AA81-E21B7F485907}" type="datetimeFigureOut">
              <a:rPr lang="en-IE" smtClean="0"/>
              <a:t>13/03/2023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3AEB4-BD58-45A7-A0EA-207655AEA7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791A3-DB7F-44C8-96F0-6C3C20FC5B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42075-6C58-499E-A216-FF309D99F51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9060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58048B4-3F65-4EB9-ABA8-099353BE8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AE2FDE4-8ECB-4D0B-B871-D4EE52606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Wall of advesive notes with one standing out">
            <a:extLst>
              <a:ext uri="{FF2B5EF4-FFF2-40B4-BE49-F238E27FC236}">
                <a16:creationId xmlns:a16="http://schemas.microsoft.com/office/drawing/2014/main" id="{FFDB353A-7444-4B27-B039-EFE494A560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alphaModFix amt="10000"/>
          </a:blip>
          <a:srcRect t="13474" b="225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1A264A-4BD9-43B4-9B27-C9BA4A3C1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2568" y="1169982"/>
            <a:ext cx="10530318" cy="2736390"/>
          </a:xfrm>
        </p:spPr>
        <p:txBody>
          <a:bodyPr anchor="b">
            <a:normAutofit/>
          </a:bodyPr>
          <a:lstStyle/>
          <a:p>
            <a:pPr algn="l"/>
            <a:r>
              <a:rPr lang="en-IE" sz="8000">
                <a:solidFill>
                  <a:schemeClr val="tx2"/>
                </a:solidFill>
                <a:latin typeface="Comic Sans MS" panose="030F0702030302020204" pitchFamily="66" charset="0"/>
              </a:rPr>
              <a:t>Leaving Cert Business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0E4329-7420-4849-ADEE-F51F5AF78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567" y="4067745"/>
            <a:ext cx="10530318" cy="1949813"/>
          </a:xfrm>
        </p:spPr>
        <p:txBody>
          <a:bodyPr anchor="t">
            <a:normAutofit/>
          </a:bodyPr>
          <a:lstStyle/>
          <a:p>
            <a:pPr algn="l"/>
            <a:r>
              <a:rPr lang="en-IE" sz="2200" dirty="0">
                <a:solidFill>
                  <a:schemeClr val="tx2"/>
                </a:solidFill>
                <a:latin typeface="Comic Sans MS" panose="030F0702030302020204" pitchFamily="66" charset="0"/>
              </a:rPr>
              <a:t>Why study leaving certificate business</a:t>
            </a:r>
          </a:p>
          <a:p>
            <a:pPr algn="l"/>
            <a:r>
              <a:rPr lang="en-IE" sz="2200" dirty="0" err="1">
                <a:solidFill>
                  <a:schemeClr val="tx2"/>
                </a:solidFill>
                <a:latin typeface="Comic Sans MS" panose="030F0702030302020204" pitchFamily="66" charset="0"/>
              </a:rPr>
              <a:t>Businesshfc.</a:t>
            </a:r>
            <a:r>
              <a:rPr lang="en-IE" sz="2200" err="1">
                <a:solidFill>
                  <a:schemeClr val="tx2"/>
                </a:solidFill>
                <a:latin typeface="Comic Sans MS" panose="030F0702030302020204" pitchFamily="66" charset="0"/>
              </a:rPr>
              <a:t>weebly</a:t>
            </a:r>
            <a:r>
              <a:rPr lang="en-IE" sz="2200">
                <a:solidFill>
                  <a:schemeClr val="tx2"/>
                </a:solidFill>
                <a:latin typeface="Comic Sans MS" panose="030F0702030302020204" pitchFamily="66" charset="0"/>
              </a:rPr>
              <a:t>.com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C86DB23-FEFE-4C3A-88FA-8E855AB1E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BB22FAF-4B4F-40B1-97FF-67CD036C8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8488D89-E3BB-4E60-BF44-5F0BE92E3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8FA7B87-C151-46CF-9E07-DD4FD9717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99EB480-500C-4A3E-BED3-513B88DB01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8755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4C8907B-F259-4C46-9FA2-0C4CED526E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A3E6C2-0820-41EE-816A-5D9A9CB33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3271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lassroom">
            <a:extLst>
              <a:ext uri="{FF2B5EF4-FFF2-40B4-BE49-F238E27FC236}">
                <a16:creationId xmlns:a16="http://schemas.microsoft.com/office/drawing/2014/main" id="{58484484-E959-46C2-9824-69D675B3D01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alphaModFix amt="1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6134" y="1294000"/>
            <a:ext cx="5563999" cy="5563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CA8677-33E2-4D51-B0AC-AB7665A26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1" y="1170431"/>
            <a:ext cx="4875904" cy="5138923"/>
          </a:xfrm>
        </p:spPr>
        <p:txBody>
          <a:bodyPr anchor="ctr">
            <a:normAutofit/>
          </a:bodyPr>
          <a:lstStyle/>
          <a:p>
            <a:r>
              <a:rPr lang="en-GB" sz="5400" i="0" dirty="0">
                <a:solidFill>
                  <a:schemeClr val="tx2"/>
                </a:solidFill>
                <a:effectLst/>
                <a:latin typeface="Comic Sans MS" panose="030F0702030302020204" pitchFamily="66" charset="0"/>
              </a:rPr>
              <a:t>Career Possibilities</a:t>
            </a:r>
            <a:endParaRPr lang="en-IE" sz="54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36E3F-40E5-4FAC-99EE-5F35ACDB2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B020FA2-20FE-4BF4-B82D-F7680DDAA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9049" y="1111120"/>
            <a:ext cx="338328" cy="182880"/>
            <a:chOff x="4089400" y="933450"/>
            <a:chExt cx="338328" cy="34193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573FC6D-55C3-4027-9DBE-859078C454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DAD97A6-D416-4FF5-96DE-3B41FBBBEF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8718B-2EB8-42EE-8C4B-9C4F4316F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5441" y="1170432"/>
            <a:ext cx="5175196" cy="5138920"/>
          </a:xfrm>
        </p:spPr>
        <p:txBody>
          <a:bodyPr anchor="ctr"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IE" sz="2000" b="0" i="0" dirty="0">
                <a:latin typeface="Comic Sans MS" panose="030F0702030302020204" pitchFamily="66" charset="0"/>
              </a:rPr>
              <a:t>Advertising, Marketing and Public Relations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2000" b="0" i="0" dirty="0">
                <a:latin typeface="Comic Sans MS" panose="030F0702030302020204" pitchFamily="66" charset="0"/>
              </a:rPr>
              <a:t>Business Management and Human Relations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IE" sz="2000" b="0" i="0" dirty="0">
                <a:latin typeface="Comic Sans MS" panose="030F0702030302020204" pitchFamily="66" charset="0"/>
              </a:rPr>
              <a:t>Government, Politics and the EU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IE" sz="2000" b="0" i="0" dirty="0">
                <a:latin typeface="Comic Sans MS" panose="030F0702030302020204" pitchFamily="66" charset="0"/>
              </a:rPr>
              <a:t>Clerical and Administration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IE" sz="2000" b="0" i="0" dirty="0">
                <a:latin typeface="Comic Sans MS" panose="030F0702030302020204" pitchFamily="66" charset="0"/>
              </a:rPr>
              <a:t>Music and performing arts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IE" sz="2000" b="0" i="0" dirty="0">
                <a:latin typeface="Comic Sans MS" panose="030F0702030302020204" pitchFamily="66" charset="0"/>
              </a:rPr>
              <a:t>Fashion and Beauty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IE" sz="2000" b="0" i="0" dirty="0">
                <a:latin typeface="Comic Sans MS" panose="030F0702030302020204" pitchFamily="66" charset="0"/>
              </a:rPr>
              <a:t>Fashion and Beauty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IE" sz="2000" b="0" i="0" dirty="0">
                <a:latin typeface="Comic Sans MS" panose="030F0702030302020204" pitchFamily="66" charset="0"/>
              </a:rPr>
              <a:t>Banking and Financial services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2000" b="0" i="0" dirty="0">
                <a:latin typeface="Comic Sans MS" panose="030F0702030302020204" pitchFamily="66" charset="0"/>
              </a:rPr>
              <a:t>Tourism &amp; Hospitality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2000" b="0" i="0" dirty="0">
                <a:latin typeface="Comic Sans MS" panose="030F0702030302020204" pitchFamily="66" charset="0"/>
              </a:rPr>
              <a:t>Law &amp; Legal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endParaRPr lang="en-IE" sz="2000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D753876-C406-4F2F-BE6A-7DABEA33E8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D01AD62-7667-4B80-8DAB-18653E48B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C9A8930-9A7F-4259-97E3-CA6509A3A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25A8B48-FD81-48F3-8D94-9115788BB2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89712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4C8907B-F259-4C46-9FA2-0C4CED526E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A3E6C2-0820-41EE-816A-5D9A9CB33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3271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lassroom">
            <a:extLst>
              <a:ext uri="{FF2B5EF4-FFF2-40B4-BE49-F238E27FC236}">
                <a16:creationId xmlns:a16="http://schemas.microsoft.com/office/drawing/2014/main" id="{58484484-E959-46C2-9824-69D675B3D01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alphaModFix amt="1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6134" y="1294000"/>
            <a:ext cx="5563999" cy="5563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CA8677-33E2-4D51-B0AC-AB7665A26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1" y="1170431"/>
            <a:ext cx="4875904" cy="5138923"/>
          </a:xfrm>
        </p:spPr>
        <p:txBody>
          <a:bodyPr anchor="ctr">
            <a:normAutofit/>
          </a:bodyPr>
          <a:lstStyle/>
          <a:p>
            <a:r>
              <a:rPr lang="en-GB" sz="5400" i="0" dirty="0">
                <a:solidFill>
                  <a:schemeClr val="tx2"/>
                </a:solidFill>
                <a:effectLst/>
                <a:latin typeface="Comic Sans MS" panose="030F0702030302020204" pitchFamily="66" charset="0"/>
              </a:rPr>
              <a:t>Supports</a:t>
            </a:r>
            <a:endParaRPr lang="en-IE" sz="54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36E3F-40E5-4FAC-99EE-5F35ACDB2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B020FA2-20FE-4BF4-B82D-F7680DDAA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9049" y="1111120"/>
            <a:ext cx="338328" cy="182880"/>
            <a:chOff x="4089400" y="933450"/>
            <a:chExt cx="338328" cy="34193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573FC6D-55C3-4027-9DBE-859078C454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DAD97A6-D416-4FF5-96DE-3B41FBBBEF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8718B-2EB8-42EE-8C4B-9C4F4316F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5441" y="1170432"/>
            <a:ext cx="5175196" cy="5138920"/>
          </a:xfrm>
        </p:spPr>
        <p:txBody>
          <a:bodyPr anchor="ctr">
            <a:normAutofit/>
          </a:bodyPr>
          <a:lstStyle/>
          <a:p>
            <a:pPr lvl="0"/>
            <a:r>
              <a:rPr lang="en-GB" sz="2000" dirty="0">
                <a:latin typeface="Comic Sans MS" panose="030F0702030302020204" pitchFamily="66" charset="0"/>
              </a:rPr>
              <a:t>Class text book and workbook</a:t>
            </a:r>
          </a:p>
          <a:p>
            <a:r>
              <a:rPr lang="en-GB" sz="2000" b="0" i="0" dirty="0">
                <a:latin typeface="Comic Sans MS" panose="030F0702030302020204" pitchFamily="66" charset="0"/>
              </a:rPr>
              <a:t>Class website – with videos, interactive games, past question and solutions, chapter summaries and sound files for chapter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Different learning methodologies to cater for different learning styles in the class</a:t>
            </a:r>
          </a:p>
          <a:p>
            <a:r>
              <a:rPr lang="en-GB" sz="2000" b="0" i="0" dirty="0">
                <a:latin typeface="Comic Sans MS" panose="030F0702030302020204" pitchFamily="66" charset="0"/>
              </a:rPr>
              <a:t>Clas</a:t>
            </a:r>
            <a:r>
              <a:rPr lang="en-GB" sz="2000" dirty="0">
                <a:latin typeface="Comic Sans MS" panose="030F0702030302020204" pitchFamily="66" charset="0"/>
              </a:rPr>
              <a:t>s Teacher – with years of experience delivering leaving cert business to students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L</a:t>
            </a:r>
            <a:r>
              <a:rPr lang="en-GB" sz="2000" b="0" i="0" dirty="0">
                <a:latin typeface="Comic Sans MS" panose="030F0702030302020204" pitchFamily="66" charset="0"/>
              </a:rPr>
              <a:t>ots of past papers to help the student when revising.</a:t>
            </a:r>
            <a:endParaRPr lang="en-US" sz="2000" b="0" i="0" dirty="0">
              <a:latin typeface="Comic Sans MS" panose="030F0702030302020204" pitchFamily="66" charset="0"/>
            </a:endParaRP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pPr lvl="0"/>
            <a:endParaRPr lang="en-US" sz="2000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D753876-C406-4F2F-BE6A-7DABEA33E8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D01AD62-7667-4B80-8DAB-18653E48B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C9A8930-9A7F-4259-97E3-CA6509A3A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25A8B48-FD81-48F3-8D94-9115788BB2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0476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64C8907B-F259-4C46-9FA2-0C4CED526E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EA3E6C2-0820-41EE-816A-5D9A9CB33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3271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lassroom">
            <a:extLst>
              <a:ext uri="{FF2B5EF4-FFF2-40B4-BE49-F238E27FC236}">
                <a16:creationId xmlns:a16="http://schemas.microsoft.com/office/drawing/2014/main" id="{58484484-E959-46C2-9824-69D675B3D01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alphaModFix amt="1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6134" y="1294000"/>
            <a:ext cx="5563999" cy="5563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CA8677-33E2-4D51-B0AC-AB7665A26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1" y="1170431"/>
            <a:ext cx="4875904" cy="5138923"/>
          </a:xfrm>
        </p:spPr>
        <p:txBody>
          <a:bodyPr anchor="ctr">
            <a:normAutofit/>
          </a:bodyPr>
          <a:lstStyle/>
          <a:p>
            <a:r>
              <a:rPr lang="en-IE" sz="5400" b="0" i="0" dirty="0">
                <a:solidFill>
                  <a:schemeClr val="tx2"/>
                </a:solidFill>
                <a:effectLst/>
                <a:latin typeface="Comic Sans MS" panose="030F0702030302020204" pitchFamily="66" charset="0"/>
              </a:rPr>
              <a:t>Why Study Business?</a:t>
            </a:r>
            <a:endParaRPr lang="en-IE" sz="54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DD36E3F-40E5-4FAC-99EE-5F35ACDB2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B020FA2-20FE-4BF4-B82D-F7680DDAA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9049" y="1111120"/>
            <a:ext cx="338328" cy="182880"/>
            <a:chOff x="4089400" y="933450"/>
            <a:chExt cx="338328" cy="341938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573FC6D-55C3-4027-9DBE-859078C454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DAD97A6-D416-4FF5-96DE-3B41FBBBEF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8718B-2EB8-42EE-8C4B-9C4F4316F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5441" y="1170432"/>
            <a:ext cx="5175196" cy="513892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000" b="0" i="0" dirty="0">
                <a:effectLst/>
                <a:latin typeface="Comic Sans MS" panose="030F0702030302020204" pitchFamily="66" charset="0"/>
              </a:rPr>
              <a:t>Business can be beneficial for candidates who might be interested in courses or careers in the area of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b="0" i="0" dirty="0">
                <a:effectLst/>
                <a:latin typeface="Comic Sans MS" panose="030F0702030302020204" pitchFamily="66" charset="0"/>
              </a:rPr>
              <a:t>Finance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b="0" i="0" dirty="0">
                <a:effectLst/>
                <a:latin typeface="Comic Sans MS" panose="030F0702030302020204" pitchFamily="66" charset="0"/>
              </a:rPr>
              <a:t>Enterprise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b="0" i="0" dirty="0">
                <a:effectLst/>
                <a:latin typeface="Comic Sans MS" panose="030F0702030302020204" pitchFamily="66" charset="0"/>
              </a:rPr>
              <a:t>Business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b="0" i="0" dirty="0">
                <a:effectLst/>
                <a:latin typeface="Comic Sans MS" panose="030F0702030302020204" pitchFamily="66" charset="0"/>
              </a:rPr>
              <a:t>Marketing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b="0" i="0" dirty="0">
                <a:effectLst/>
                <a:latin typeface="Comic Sans MS" panose="030F0702030302020204" pitchFamily="66" charset="0"/>
              </a:rPr>
              <a:t>law and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b="0" i="0" dirty="0">
                <a:effectLst/>
                <a:latin typeface="Comic Sans MS" panose="030F0702030302020204" pitchFamily="66" charset="0"/>
              </a:rPr>
              <a:t>communications.</a:t>
            </a:r>
            <a:endParaRPr lang="en-IE" sz="2000" b="0" i="0" dirty="0">
              <a:effectLst/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endParaRPr lang="en-IE" sz="2000" dirty="0"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endParaRPr lang="en-IE" sz="2000" b="0" i="0" dirty="0">
              <a:effectLst/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endParaRPr lang="en-IE" sz="2000" dirty="0"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endParaRPr lang="en-IE" sz="2000" b="0" i="0" dirty="0">
              <a:effectLst/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endParaRPr lang="en-IE" sz="2000" dirty="0"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endParaRPr lang="en-GB" sz="2000" b="0" i="0" dirty="0">
              <a:effectLst/>
              <a:latin typeface="Comic Sans MS" panose="030F0702030302020204" pitchFamily="66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D753876-C406-4F2F-BE6A-7DABEA33E8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D01AD62-7667-4B80-8DAB-18653E48B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C9A8930-9A7F-4259-97E3-CA6509A3A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A25A8B48-FD81-48F3-8D94-9115788BB2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7278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4C8907B-F259-4C46-9FA2-0C4CED526E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A3E6C2-0820-41EE-816A-5D9A9CB33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3271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lassroom">
            <a:extLst>
              <a:ext uri="{FF2B5EF4-FFF2-40B4-BE49-F238E27FC236}">
                <a16:creationId xmlns:a16="http://schemas.microsoft.com/office/drawing/2014/main" id="{58484484-E959-46C2-9824-69D675B3D01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alphaModFix amt="1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6134" y="1294000"/>
            <a:ext cx="5563999" cy="5563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CA8677-33E2-4D51-B0AC-AB7665A26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1" y="1170431"/>
            <a:ext cx="4875904" cy="5138923"/>
          </a:xfrm>
        </p:spPr>
        <p:txBody>
          <a:bodyPr anchor="ctr">
            <a:normAutofit/>
          </a:bodyPr>
          <a:lstStyle/>
          <a:p>
            <a:r>
              <a:rPr lang="en-GB" sz="5400" dirty="0">
                <a:solidFill>
                  <a:schemeClr val="tx2"/>
                </a:solidFill>
                <a:latin typeface="Comic Sans MS" panose="030F0702030302020204" pitchFamily="66" charset="0"/>
              </a:rPr>
              <a:t>I</a:t>
            </a:r>
            <a:r>
              <a:rPr lang="en-IE" sz="5400" dirty="0" err="1">
                <a:solidFill>
                  <a:schemeClr val="tx2"/>
                </a:solidFill>
                <a:latin typeface="Comic Sans MS" panose="030F0702030302020204" pitchFamily="66" charset="0"/>
              </a:rPr>
              <a:t>ntroduction</a:t>
            </a:r>
            <a:endParaRPr lang="en-IE" sz="54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36E3F-40E5-4FAC-99EE-5F35ACDB2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B020FA2-20FE-4BF4-B82D-F7680DDAA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9049" y="1111120"/>
            <a:ext cx="338328" cy="182880"/>
            <a:chOff x="4089400" y="933450"/>
            <a:chExt cx="338328" cy="34193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573FC6D-55C3-4027-9DBE-859078C454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DAD97A6-D416-4FF5-96DE-3B41FBBBEF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8718B-2EB8-42EE-8C4B-9C4F4316F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5441" y="1170432"/>
            <a:ext cx="5175196" cy="5138920"/>
          </a:xfrm>
        </p:spPr>
        <p:txBody>
          <a:bodyPr anchor="ctr">
            <a:normAutofit/>
          </a:bodyPr>
          <a:lstStyle/>
          <a:p>
            <a:pPr lvl="0"/>
            <a:r>
              <a:rPr lang="en-GB" sz="2000" b="0" i="0" dirty="0">
                <a:latin typeface="Comic Sans MS" panose="030F0702030302020204" pitchFamily="66" charset="0"/>
              </a:rPr>
              <a:t>It creates an awareness of the importance of business and develops a positive and ethical attitude towards enterprise</a:t>
            </a:r>
          </a:p>
          <a:p>
            <a:r>
              <a:rPr lang="en-GB" sz="2000" b="0" i="0" dirty="0">
                <a:latin typeface="Comic Sans MS" panose="030F0702030302020204" pitchFamily="66" charset="0"/>
              </a:rPr>
              <a:t>Business develop important life skills using real-life examples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GB" sz="2000" b="0" i="0" dirty="0">
                <a:latin typeface="Comic Sans MS" panose="030F0702030302020204" pitchFamily="66" charset="0"/>
              </a:rPr>
              <a:t>It provides a learning foundation for a wide range of careers in business.</a:t>
            </a:r>
          </a:p>
          <a:p>
            <a:pPr lvl="0"/>
            <a:endParaRPr lang="en-US" sz="2000" dirty="0">
              <a:latin typeface="Comic Sans MS" panose="030F0702030302020204" pitchFamily="66" charset="0"/>
            </a:endParaRPr>
          </a:p>
          <a:p>
            <a:pPr lvl="0"/>
            <a:endParaRPr lang="en-US" sz="2000" dirty="0">
              <a:latin typeface="Comic Sans MS" panose="030F0702030302020204" pitchFamily="66" charset="0"/>
            </a:endParaRPr>
          </a:p>
          <a:p>
            <a:pPr lvl="0"/>
            <a:endParaRPr lang="en-US" sz="2000" dirty="0">
              <a:latin typeface="Comic Sans MS" panose="030F0702030302020204" pitchFamily="66" charset="0"/>
            </a:endParaRPr>
          </a:p>
          <a:p>
            <a:pPr lvl="0"/>
            <a:endParaRPr lang="en-US" sz="2000" dirty="0">
              <a:latin typeface="Comic Sans MS" panose="030F0702030302020204" pitchFamily="66" charset="0"/>
            </a:endParaRPr>
          </a:p>
          <a:p>
            <a:pPr lvl="0"/>
            <a:endParaRPr lang="en-US" sz="2000" dirty="0">
              <a:latin typeface="Comic Sans MS" panose="030F0702030302020204" pitchFamily="66" charset="0"/>
            </a:endParaRPr>
          </a:p>
          <a:p>
            <a:pPr lvl="0"/>
            <a:endParaRPr lang="en-US" sz="2000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D753876-C406-4F2F-BE6A-7DABEA33E8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D01AD62-7667-4B80-8DAB-18653E48B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C9A8930-9A7F-4259-97E3-CA6509A3A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25A8B48-FD81-48F3-8D94-9115788BB2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77668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4C8907B-F259-4C46-9FA2-0C4CED526E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A3E6C2-0820-41EE-816A-5D9A9CB33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3271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lassroom">
            <a:extLst>
              <a:ext uri="{FF2B5EF4-FFF2-40B4-BE49-F238E27FC236}">
                <a16:creationId xmlns:a16="http://schemas.microsoft.com/office/drawing/2014/main" id="{58484484-E959-46C2-9824-69D675B3D01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alphaModFix amt="1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6134" y="1294000"/>
            <a:ext cx="5563999" cy="5563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CA8677-33E2-4D51-B0AC-AB7665A26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1" y="1170431"/>
            <a:ext cx="4875904" cy="5138923"/>
          </a:xfrm>
        </p:spPr>
        <p:txBody>
          <a:bodyPr anchor="ctr">
            <a:normAutofit/>
          </a:bodyPr>
          <a:lstStyle/>
          <a:p>
            <a:r>
              <a:rPr lang="en-GB" sz="5400" i="0" dirty="0">
                <a:solidFill>
                  <a:schemeClr val="tx2"/>
                </a:solidFill>
                <a:effectLst/>
                <a:latin typeface="Comic Sans MS" panose="030F0702030302020204" pitchFamily="66" charset="0"/>
              </a:rPr>
              <a:t>What kind of student would Business suit?</a:t>
            </a:r>
            <a:endParaRPr lang="en-IE" sz="54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36E3F-40E5-4FAC-99EE-5F35ACDB2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B020FA2-20FE-4BF4-B82D-F7680DDAA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9049" y="1111120"/>
            <a:ext cx="338328" cy="182880"/>
            <a:chOff x="4089400" y="933450"/>
            <a:chExt cx="338328" cy="34193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573FC6D-55C3-4027-9DBE-859078C454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DAD97A6-D416-4FF5-96DE-3B41FBBBEF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8718B-2EB8-42EE-8C4B-9C4F4316F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5441" y="1170432"/>
            <a:ext cx="5175196" cy="5138920"/>
          </a:xfrm>
        </p:spPr>
        <p:txBody>
          <a:bodyPr anchor="ctr">
            <a:normAutofit/>
          </a:bodyPr>
          <a:lstStyle/>
          <a:p>
            <a:pPr lvl="0"/>
            <a:r>
              <a:rPr lang="en-GB" sz="2000" b="0" i="0" dirty="0">
                <a:latin typeface="Comic Sans MS" panose="030F0702030302020204" pitchFamily="66" charset="0"/>
              </a:rPr>
              <a:t>A student who is interested in current affairs and has an interest in what is happening in the business world</a:t>
            </a:r>
          </a:p>
          <a:p>
            <a:r>
              <a:rPr lang="en-GB" sz="2000" b="0" i="0" dirty="0">
                <a:latin typeface="Comic Sans MS" panose="030F0702030302020204" pitchFamily="66" charset="0"/>
              </a:rPr>
              <a:t>There are key concepts in business and ability to apply these concepts in everyday life will be the difference between passing the subject and getting a good mark.</a:t>
            </a:r>
          </a:p>
          <a:p>
            <a:r>
              <a:rPr lang="en-GB" sz="2000" b="0" i="0" dirty="0">
                <a:latin typeface="Comic Sans MS" panose="030F0702030302020204" pitchFamily="66" charset="0"/>
              </a:rPr>
              <a:t>This subject suits someone who has an organised mind and likes to answer questions in bullet points, rather than in long essay format.</a:t>
            </a: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pPr lvl="0"/>
            <a:endParaRPr lang="en-US" sz="2000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D753876-C406-4F2F-BE6A-7DABEA33E8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D01AD62-7667-4B80-8DAB-18653E48B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C9A8930-9A7F-4259-97E3-CA6509A3A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25A8B48-FD81-48F3-8D94-9115788BB2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4172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A03A5-934F-4416-971B-6CC659E19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latin typeface="Comic Sans MS" panose="030F0702030302020204" pitchFamily="66" charset="0"/>
              </a:rPr>
              <a:t>Grades Awarded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FE3B5-18E2-4A28-815B-72EE27751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>
                <a:latin typeface="Comic Sans MS" panose="030F0702030302020204" pitchFamily="66" charset="0"/>
              </a:rPr>
              <a:t>Higher Level</a:t>
            </a:r>
          </a:p>
          <a:p>
            <a:pPr marL="0" indent="0">
              <a:buNone/>
            </a:pPr>
            <a:endParaRPr lang="en-IE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E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E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E" dirty="0">
                <a:latin typeface="Comic Sans MS" panose="030F0702030302020204" pitchFamily="66" charset="0"/>
              </a:rPr>
              <a:t>Ordinary Level</a:t>
            </a:r>
          </a:p>
          <a:p>
            <a:pPr marL="0" indent="0">
              <a:buNone/>
            </a:pPr>
            <a:endParaRPr lang="en-IE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D65DBE3-05E8-4F40-BEAA-F26FF0454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819330"/>
              </p:ext>
            </p:extLst>
          </p:nvPr>
        </p:nvGraphicFramePr>
        <p:xfrm>
          <a:off x="838200" y="2468953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185788292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4586526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43927444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63625964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14824089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61470512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93629486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098794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latin typeface="Comic Sans MS" panose="030F0702030302020204" pitchFamily="66" charset="0"/>
                        </a:rPr>
                        <a:t>H1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latin typeface="Comic Sans MS" panose="030F0702030302020204" pitchFamily="66" charset="0"/>
                        </a:rPr>
                        <a:t>H2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latin typeface="Comic Sans MS" panose="030F0702030302020204" pitchFamily="66" charset="0"/>
                        </a:rPr>
                        <a:t>H3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latin typeface="Comic Sans MS" panose="030F0702030302020204" pitchFamily="66" charset="0"/>
                        </a:rPr>
                        <a:t>H4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latin typeface="Comic Sans MS" panose="030F0702030302020204" pitchFamily="66" charset="0"/>
                        </a:rPr>
                        <a:t>H5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latin typeface="Comic Sans MS" panose="030F0702030302020204" pitchFamily="66" charset="0"/>
                        </a:rPr>
                        <a:t>H6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latin typeface="Comic Sans MS" panose="030F0702030302020204" pitchFamily="66" charset="0"/>
                        </a:rPr>
                        <a:t>H7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latin typeface="Comic Sans MS" panose="030F0702030302020204" pitchFamily="66" charset="0"/>
                        </a:rPr>
                        <a:t>H8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925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latin typeface="Comic Sans MS" panose="030F0702030302020204" pitchFamily="66" charset="0"/>
                        </a:rPr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latin typeface="Comic Sans MS" panose="030F0702030302020204" pitchFamily="66" charset="0"/>
                        </a:rPr>
                        <a:t>16.2%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latin typeface="Comic Sans MS" panose="030F0702030302020204" pitchFamily="66" charset="0"/>
                        </a:rPr>
                        <a:t>19.8%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latin typeface="Comic Sans MS" panose="030F0702030302020204" pitchFamily="66" charset="0"/>
                        </a:rPr>
                        <a:t>18.6%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latin typeface="Comic Sans MS" panose="030F0702030302020204" pitchFamily="66" charset="0"/>
                        </a:rPr>
                        <a:t>17.5%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latin typeface="Comic Sans MS" panose="030F0702030302020204" pitchFamily="66" charset="0"/>
                        </a:rPr>
                        <a:t>13.2%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latin typeface="Comic Sans MS" panose="030F0702030302020204" pitchFamily="66" charset="0"/>
                        </a:rPr>
                        <a:t>7.2%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latin typeface="Comic Sans MS" panose="030F0702030302020204" pitchFamily="66" charset="0"/>
                        </a:rPr>
                        <a:t>3.5%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136321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F3929EB-0F70-4DD9-A11B-BEA75D9A1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545755"/>
              </p:ext>
            </p:extLst>
          </p:nvPr>
        </p:nvGraphicFramePr>
        <p:xfrm>
          <a:off x="838200" y="4443527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341420825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30695936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4432631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9432310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6074667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31461961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9821846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3647544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latin typeface="Comic Sans MS" panose="030F0702030302020204" pitchFamily="66" charset="0"/>
                        </a:rPr>
                        <a:t>O1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latin typeface="Comic Sans MS" panose="030F0702030302020204" pitchFamily="66" charset="0"/>
                        </a:rPr>
                        <a:t>O2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latin typeface="Comic Sans MS" panose="030F0702030302020204" pitchFamily="66" charset="0"/>
                        </a:rPr>
                        <a:t>O3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latin typeface="Comic Sans MS" panose="030F0702030302020204" pitchFamily="66" charset="0"/>
                        </a:rPr>
                        <a:t>O4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latin typeface="Comic Sans MS" panose="030F0702030302020204" pitchFamily="66" charset="0"/>
                        </a:rPr>
                        <a:t>O5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latin typeface="Comic Sans MS" panose="030F0702030302020204" pitchFamily="66" charset="0"/>
                        </a:rPr>
                        <a:t>O6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latin typeface="Comic Sans MS" panose="030F0702030302020204" pitchFamily="66" charset="0"/>
                        </a:rPr>
                        <a:t>O7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latin typeface="Comic Sans MS" panose="030F0702030302020204" pitchFamily="66" charset="0"/>
                        </a:rPr>
                        <a:t>O</a:t>
                      </a:r>
                      <a:r>
                        <a:rPr lang="en-IE">
                          <a:latin typeface="Comic Sans MS" panose="030F0702030302020204" pitchFamily="66" charset="0"/>
                        </a:rPr>
                        <a:t>8</a:t>
                      </a:r>
                      <a:endParaRPr lang="en-IE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826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latin typeface="Comic Sans MS" panose="030F0702030302020204" pitchFamily="66" charset="0"/>
                        </a:rPr>
                        <a:t>3.75%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latin typeface="Comic Sans MS" panose="030F0702030302020204" pitchFamily="66" charset="0"/>
                        </a:rPr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latin typeface="Comic Sans MS" panose="030F0702030302020204" pitchFamily="66" charset="0"/>
                        </a:rPr>
                        <a:t>22.2%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latin typeface="Comic Sans MS" panose="030F0702030302020204" pitchFamily="66" charset="0"/>
                        </a:rPr>
                        <a:t>24.7%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latin typeface="Comic Sans MS" panose="030F0702030302020204" pitchFamily="66" charset="0"/>
                        </a:rPr>
                        <a:t>17.6%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latin typeface="Comic Sans MS" panose="030F0702030302020204" pitchFamily="66" charset="0"/>
                        </a:rPr>
                        <a:t>11.3%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latin typeface="Comic Sans MS" panose="030F0702030302020204" pitchFamily="66" charset="0"/>
                        </a:rPr>
                        <a:t>3.7%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latin typeface="Comic Sans MS" panose="030F0702030302020204" pitchFamily="66" charset="0"/>
                        </a:rPr>
                        <a:t>2.8%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262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46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4C8907B-F259-4C46-9FA2-0C4CED526E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A3E6C2-0820-41EE-816A-5D9A9CB33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3271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lassroom">
            <a:extLst>
              <a:ext uri="{FF2B5EF4-FFF2-40B4-BE49-F238E27FC236}">
                <a16:creationId xmlns:a16="http://schemas.microsoft.com/office/drawing/2014/main" id="{58484484-E959-46C2-9824-69D675B3D01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alphaModFix amt="1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6134" y="1294000"/>
            <a:ext cx="5563999" cy="5563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CA8677-33E2-4D51-B0AC-AB7665A26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1" y="1170431"/>
            <a:ext cx="4875904" cy="5138923"/>
          </a:xfrm>
        </p:spPr>
        <p:txBody>
          <a:bodyPr anchor="ctr">
            <a:normAutofit/>
          </a:bodyPr>
          <a:lstStyle/>
          <a:p>
            <a:r>
              <a:rPr lang="en-GB" sz="5400" i="0" dirty="0">
                <a:solidFill>
                  <a:schemeClr val="tx2"/>
                </a:solidFill>
                <a:effectLst/>
                <a:latin typeface="Comic Sans MS" panose="030F0702030302020204" pitchFamily="66" charset="0"/>
              </a:rPr>
              <a:t>Course Overview</a:t>
            </a:r>
            <a:endParaRPr lang="en-IE" sz="54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36E3F-40E5-4FAC-99EE-5F35ACDB2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B020FA2-20FE-4BF4-B82D-F7680DDAA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9049" y="1111120"/>
            <a:ext cx="338328" cy="182880"/>
            <a:chOff x="4089400" y="933450"/>
            <a:chExt cx="338328" cy="34193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573FC6D-55C3-4027-9DBE-859078C454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DAD97A6-D416-4FF5-96DE-3B41FBBBEF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8718B-2EB8-42EE-8C4B-9C4F4316F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5441" y="1170432"/>
            <a:ext cx="5175196" cy="5138920"/>
          </a:xfrm>
        </p:spPr>
        <p:txBody>
          <a:bodyPr anchor="ctr">
            <a:noAutofit/>
          </a:bodyPr>
          <a:lstStyle/>
          <a:p>
            <a:pPr lvl="0"/>
            <a:r>
              <a:rPr lang="en-GB" sz="2000" b="0" i="0" dirty="0">
                <a:latin typeface="Comic Sans MS" panose="030F0702030302020204" pitchFamily="66" charset="0"/>
              </a:rPr>
              <a:t>Business teaches the skills and knowledge needed to understand how business works. </a:t>
            </a:r>
          </a:p>
          <a:p>
            <a:r>
              <a:rPr lang="en-GB" sz="2000" b="0" i="0" dirty="0">
                <a:latin typeface="Comic Sans MS" panose="030F0702030302020204" pitchFamily="66" charset="0"/>
              </a:rPr>
              <a:t>While studying business you will look at the process of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b="0" i="0" dirty="0">
                <a:latin typeface="Comic Sans MS" panose="030F0702030302020204" pitchFamily="66" charset="0"/>
              </a:rPr>
              <a:t>setting up a business and developing a new product or service. 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GB" sz="2000" b="0" i="0" dirty="0">
                <a:latin typeface="Comic Sans MS" panose="030F0702030302020204" pitchFamily="66" charset="0"/>
              </a:rPr>
              <a:t>the importance of good management, skills and activities necessary for good management practice. 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GB" sz="2000" b="0" i="0" dirty="0">
                <a:latin typeface="Comic Sans MS" panose="030F0702030302020204" pitchFamily="66" charset="0"/>
              </a:rPr>
              <a:t>the impact of technology, foreign trade, global firms and competition and with business structures and the national economy.</a:t>
            </a:r>
            <a:endParaRPr lang="en-GB" sz="2000" dirty="0"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endParaRPr lang="en-GB" sz="2000" b="0" i="0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D753876-C406-4F2F-BE6A-7DABEA33E8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D01AD62-7667-4B80-8DAB-18653E48B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C9A8930-9A7F-4259-97E3-CA6509A3A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25A8B48-FD81-48F3-8D94-9115788BB2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17665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4C8907B-F259-4C46-9FA2-0C4CED526E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A3E6C2-0820-41EE-816A-5D9A9CB33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3271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lassroom">
            <a:extLst>
              <a:ext uri="{FF2B5EF4-FFF2-40B4-BE49-F238E27FC236}">
                <a16:creationId xmlns:a16="http://schemas.microsoft.com/office/drawing/2014/main" id="{58484484-E959-46C2-9824-69D675B3D01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alphaModFix amt="1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6134" y="1294000"/>
            <a:ext cx="5563999" cy="5563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CA8677-33E2-4D51-B0AC-AB7665A26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1" y="1170431"/>
            <a:ext cx="4875904" cy="5138923"/>
          </a:xfrm>
        </p:spPr>
        <p:txBody>
          <a:bodyPr anchor="ctr">
            <a:normAutofit/>
          </a:bodyPr>
          <a:lstStyle/>
          <a:p>
            <a:r>
              <a:rPr lang="en-GB" sz="5400" i="0" dirty="0">
                <a:solidFill>
                  <a:schemeClr val="tx2"/>
                </a:solidFill>
                <a:effectLst/>
                <a:latin typeface="Comic Sans MS" panose="030F0702030302020204" pitchFamily="66" charset="0"/>
              </a:rPr>
              <a:t>Course Content</a:t>
            </a:r>
            <a:endParaRPr lang="en-IE" sz="54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36E3F-40E5-4FAC-99EE-5F35ACDB2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B020FA2-20FE-4BF4-B82D-F7680DDAA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9049" y="1111120"/>
            <a:ext cx="338328" cy="182880"/>
            <a:chOff x="4089400" y="933450"/>
            <a:chExt cx="338328" cy="34193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573FC6D-55C3-4027-9DBE-859078C454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DAD97A6-D416-4FF5-96DE-3B41FBBBEF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8718B-2EB8-42EE-8C4B-9C4F4316F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5441" y="1170432"/>
            <a:ext cx="5175196" cy="5138920"/>
          </a:xfrm>
        </p:spPr>
        <p:txBody>
          <a:bodyPr anchor="ctr">
            <a:normAutofit/>
          </a:bodyPr>
          <a:lstStyle/>
          <a:p>
            <a:pPr lvl="0"/>
            <a:r>
              <a:rPr lang="en-GB" sz="2000" b="0" i="0" dirty="0">
                <a:latin typeface="Comic Sans MS" panose="030F0702030302020204" pitchFamily="66" charset="0"/>
              </a:rPr>
              <a:t>This subject is concerned with understanding the environment in which business operates in Ireland and in the wider world. </a:t>
            </a:r>
          </a:p>
          <a:p>
            <a:r>
              <a:rPr lang="en-GB" sz="2000" b="0" i="0" dirty="0">
                <a:latin typeface="Comic Sans MS" panose="030F0702030302020204" pitchFamily="66" charset="0"/>
              </a:rPr>
              <a:t>There are 7 core units covering the following topics: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b="0" i="0" dirty="0">
                <a:latin typeface="Comic Sans MS" panose="030F0702030302020204" pitchFamily="66" charset="0"/>
              </a:rPr>
              <a:t>Introduction to people in business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b="0" i="0" dirty="0">
                <a:latin typeface="Comic Sans MS" panose="030F0702030302020204" pitchFamily="66" charset="0"/>
              </a:rPr>
              <a:t>Enterprise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b="0" i="0" dirty="0">
                <a:latin typeface="Comic Sans MS" panose="030F0702030302020204" pitchFamily="66" charset="0"/>
              </a:rPr>
              <a:t>Managing 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b="0" i="0" dirty="0">
                <a:latin typeface="Comic Sans MS" panose="030F0702030302020204" pitchFamily="66" charset="0"/>
              </a:rPr>
              <a:t>Managing 2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b="0" i="0" dirty="0">
                <a:latin typeface="Comic Sans MS" panose="030F0702030302020204" pitchFamily="66" charset="0"/>
              </a:rPr>
              <a:t>Business in action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b="0" i="0" dirty="0">
                <a:latin typeface="Comic Sans MS" panose="030F0702030302020204" pitchFamily="66" charset="0"/>
              </a:rPr>
              <a:t>Domestic Environment and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b="0" i="0" dirty="0">
                <a:latin typeface="Comic Sans MS" panose="030F0702030302020204" pitchFamily="66" charset="0"/>
              </a:rPr>
              <a:t>International Environment. </a:t>
            </a:r>
            <a:endParaRPr lang="en-US" sz="2000" dirty="0">
              <a:latin typeface="Comic Sans MS" panose="030F0702030302020204" pitchFamily="66" charset="0"/>
            </a:endParaRPr>
          </a:p>
          <a:p>
            <a:pPr lvl="0"/>
            <a:endParaRPr lang="en-US" sz="2000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D753876-C406-4F2F-BE6A-7DABEA33E8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D01AD62-7667-4B80-8DAB-18653E48B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C9A8930-9A7F-4259-97E3-CA6509A3A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25A8B48-FD81-48F3-8D94-9115788BB2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38892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4C8907B-F259-4C46-9FA2-0C4CED526E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A3E6C2-0820-41EE-816A-5D9A9CB33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3271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lassroom">
            <a:extLst>
              <a:ext uri="{FF2B5EF4-FFF2-40B4-BE49-F238E27FC236}">
                <a16:creationId xmlns:a16="http://schemas.microsoft.com/office/drawing/2014/main" id="{58484484-E959-46C2-9824-69D675B3D01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alphaModFix amt="1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6134" y="1294000"/>
            <a:ext cx="5563999" cy="5563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CA8677-33E2-4D51-B0AC-AB7665A26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1" y="1170431"/>
            <a:ext cx="4875904" cy="5138923"/>
          </a:xfrm>
        </p:spPr>
        <p:txBody>
          <a:bodyPr anchor="ctr">
            <a:normAutofit/>
          </a:bodyPr>
          <a:lstStyle/>
          <a:p>
            <a:r>
              <a:rPr lang="en-GB" sz="5400" i="0" dirty="0">
                <a:solidFill>
                  <a:schemeClr val="tx2"/>
                </a:solidFill>
                <a:effectLst/>
                <a:latin typeface="Comic Sans MS" panose="030F0702030302020204" pitchFamily="66" charset="0"/>
              </a:rPr>
              <a:t>Course Content</a:t>
            </a:r>
            <a:endParaRPr lang="en-IE" sz="54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36E3F-40E5-4FAC-99EE-5F35ACDB2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B020FA2-20FE-4BF4-B82D-F7680DDAA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9049" y="1111120"/>
            <a:ext cx="338328" cy="182880"/>
            <a:chOff x="4089400" y="933450"/>
            <a:chExt cx="338328" cy="34193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573FC6D-55C3-4027-9DBE-859078C454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DAD97A6-D416-4FF5-96DE-3B41FBBBEF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8718B-2EB8-42EE-8C4B-9C4F4316F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5441" y="1170432"/>
            <a:ext cx="5175196" cy="5138920"/>
          </a:xfrm>
        </p:spPr>
        <p:txBody>
          <a:bodyPr anchor="ctr">
            <a:normAutofit/>
          </a:bodyPr>
          <a:lstStyle/>
          <a:p>
            <a:pPr lvl="0"/>
            <a:r>
              <a:rPr lang="en-GB" sz="2000" b="0" i="0" dirty="0">
                <a:latin typeface="Comic Sans MS" panose="030F0702030302020204" pitchFamily="66" charset="0"/>
              </a:rPr>
              <a:t>There is a common syllabus covering Higher and Ordinary level, </a:t>
            </a:r>
          </a:p>
          <a:p>
            <a:pPr lvl="0"/>
            <a:r>
              <a:rPr lang="en-GB" sz="2000" b="0" i="0" dirty="0">
                <a:latin typeface="Comic Sans MS" panose="030F0702030302020204" pitchFamily="66" charset="0"/>
              </a:rPr>
              <a:t>Business develops your education for adult and working life including the creation of positive attitudes towards self-employment. </a:t>
            </a:r>
            <a:endParaRPr lang="en-US" sz="2000" dirty="0">
              <a:latin typeface="Comic Sans MS" panose="030F0702030302020204" pitchFamily="66" charset="0"/>
            </a:endParaRPr>
          </a:p>
          <a:p>
            <a:pPr lvl="0"/>
            <a:endParaRPr lang="en-US" sz="2000" dirty="0">
              <a:latin typeface="Comic Sans MS" panose="030F0702030302020204" pitchFamily="66" charset="0"/>
            </a:endParaRPr>
          </a:p>
          <a:p>
            <a:pPr lvl="0"/>
            <a:endParaRPr lang="en-US" sz="2000" dirty="0">
              <a:latin typeface="Comic Sans MS" panose="030F0702030302020204" pitchFamily="66" charset="0"/>
            </a:endParaRPr>
          </a:p>
          <a:p>
            <a:pPr lvl="0"/>
            <a:endParaRPr lang="en-US" sz="2000" dirty="0">
              <a:latin typeface="Comic Sans MS" panose="030F0702030302020204" pitchFamily="66" charset="0"/>
            </a:endParaRPr>
          </a:p>
          <a:p>
            <a:pPr lvl="0"/>
            <a:endParaRPr lang="en-US" sz="2000" dirty="0">
              <a:latin typeface="Comic Sans MS" panose="030F0702030302020204" pitchFamily="66" charset="0"/>
            </a:endParaRPr>
          </a:p>
          <a:p>
            <a:pPr lvl="0"/>
            <a:endParaRPr lang="en-US" sz="2000" dirty="0">
              <a:latin typeface="Comic Sans MS" panose="030F0702030302020204" pitchFamily="66" charset="0"/>
            </a:endParaRPr>
          </a:p>
          <a:p>
            <a:pPr lvl="0"/>
            <a:endParaRPr lang="en-US" sz="2000" dirty="0">
              <a:latin typeface="Comic Sans MS" panose="030F0702030302020204" pitchFamily="66" charset="0"/>
            </a:endParaRPr>
          </a:p>
          <a:p>
            <a:pPr lvl="0"/>
            <a:endParaRPr lang="en-US" sz="2000" dirty="0"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D753876-C406-4F2F-BE6A-7DABEA33E8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D01AD62-7667-4B80-8DAB-18653E48B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C9A8930-9A7F-4259-97E3-CA6509A3A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25A8B48-FD81-48F3-8D94-9115788BB2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8770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4C8907B-F259-4C46-9FA2-0C4CED526E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A3E6C2-0820-41EE-816A-5D9A9CB33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3271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lassroom">
            <a:extLst>
              <a:ext uri="{FF2B5EF4-FFF2-40B4-BE49-F238E27FC236}">
                <a16:creationId xmlns:a16="http://schemas.microsoft.com/office/drawing/2014/main" id="{58484484-E959-46C2-9824-69D675B3D01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alphaModFix amt="1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6134" y="1294000"/>
            <a:ext cx="5563999" cy="5563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CA8677-33E2-4D51-B0AC-AB7665A26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1" y="1170431"/>
            <a:ext cx="4875904" cy="5138923"/>
          </a:xfrm>
        </p:spPr>
        <p:txBody>
          <a:bodyPr anchor="ctr">
            <a:normAutofit/>
          </a:bodyPr>
          <a:lstStyle/>
          <a:p>
            <a:r>
              <a:rPr lang="en-GB" sz="5400" i="0" dirty="0">
                <a:solidFill>
                  <a:schemeClr val="tx2"/>
                </a:solidFill>
                <a:effectLst/>
                <a:latin typeface="Comic Sans MS" panose="030F0702030302020204" pitchFamily="66" charset="0"/>
              </a:rPr>
              <a:t>Exam Structure</a:t>
            </a:r>
            <a:endParaRPr lang="en-IE" sz="54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36E3F-40E5-4FAC-99EE-5F35ACDB2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B020FA2-20FE-4BF4-B82D-F7680DDAA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9049" y="1111120"/>
            <a:ext cx="338328" cy="182880"/>
            <a:chOff x="4089400" y="933450"/>
            <a:chExt cx="338328" cy="34193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573FC6D-55C3-4027-9DBE-859078C454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DAD97A6-D416-4FF5-96DE-3B41FBBBEF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8718B-2EB8-42EE-8C4B-9C4F4316F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5441" y="1170432"/>
            <a:ext cx="5175196" cy="513892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000" b="1" i="0" dirty="0">
                <a:effectLst/>
                <a:latin typeface="Comic Sans MS" panose="030F0702030302020204" pitchFamily="66" charset="0"/>
              </a:rPr>
              <a:t>Higher Level – 1 x 3 hour paper (400 marks); 3 sections. </a:t>
            </a:r>
            <a:endParaRPr lang="en-GB" sz="2000" b="0" i="0" dirty="0">
              <a:effectLst/>
              <a:latin typeface="Comic Sans MS" panose="030F0702030302020204" pitchFamily="66" charset="0"/>
            </a:endParaRPr>
          </a:p>
          <a:p>
            <a:r>
              <a:rPr lang="en-GB" sz="2000" b="0" i="0" dirty="0">
                <a:effectLst/>
                <a:latin typeface="Comic Sans MS" panose="030F0702030302020204" pitchFamily="66" charset="0"/>
              </a:rPr>
              <a:t>Section 1 – Short questions (8/10) 80 marks. </a:t>
            </a:r>
          </a:p>
          <a:p>
            <a:r>
              <a:rPr lang="en-GB" sz="2000" b="0" i="0" dirty="0">
                <a:effectLst/>
                <a:latin typeface="Comic Sans MS" panose="030F0702030302020204" pitchFamily="66" charset="0"/>
              </a:rPr>
              <a:t>Section 2 – Applied Business Question – 80 marks (compulsory).  </a:t>
            </a:r>
          </a:p>
          <a:p>
            <a:r>
              <a:rPr lang="en-GB" sz="2000" b="0" i="0" dirty="0">
                <a:effectLst/>
                <a:latin typeface="Comic Sans MS" panose="030F0702030302020204" pitchFamily="66" charset="0"/>
              </a:rPr>
              <a:t>Section 3 – Long Questions (60 marks per question (4/7))</a:t>
            </a:r>
          </a:p>
          <a:p>
            <a:pPr marL="0" indent="0">
              <a:buNone/>
            </a:pPr>
            <a:r>
              <a:rPr lang="en-GB" sz="2000" b="1" i="0" dirty="0">
                <a:effectLst/>
                <a:latin typeface="Comic Sans MS" panose="030F0702030302020204" pitchFamily="66" charset="0"/>
              </a:rPr>
              <a:t>Ordinary Level – 1 x 2.5 hour paper (400 marks); 2 sections. </a:t>
            </a:r>
            <a:r>
              <a:rPr lang="en-GB" sz="2000" b="0" i="0" dirty="0">
                <a:effectLst/>
                <a:latin typeface="Comic Sans MS" panose="030F0702030302020204" pitchFamily="66" charset="0"/>
              </a:rPr>
              <a:t> </a:t>
            </a:r>
            <a:r>
              <a:rPr lang="en-GB" sz="2000" b="1" i="0" dirty="0">
                <a:effectLst/>
                <a:latin typeface="Comic Sans MS" panose="030F0702030302020204" pitchFamily="66" charset="0"/>
              </a:rPr>
              <a:t> </a:t>
            </a:r>
            <a:endParaRPr lang="en-GB" sz="2000" b="0" i="0" dirty="0">
              <a:effectLst/>
              <a:latin typeface="Comic Sans MS" panose="030F0702030302020204" pitchFamily="66" charset="0"/>
            </a:endParaRPr>
          </a:p>
          <a:p>
            <a:r>
              <a:rPr lang="en-GB" sz="2000" b="0" i="0" dirty="0">
                <a:effectLst/>
                <a:latin typeface="Comic Sans MS" panose="030F0702030302020204" pitchFamily="66" charset="0"/>
              </a:rPr>
              <a:t>Section 1 – Short Question (10/15) 100 marks. </a:t>
            </a:r>
          </a:p>
          <a:p>
            <a:r>
              <a:rPr lang="en-GB" sz="2000" b="0" i="0" dirty="0">
                <a:effectLst/>
                <a:latin typeface="Comic Sans MS" panose="030F0702030302020204" pitchFamily="66" charset="0"/>
              </a:rPr>
              <a:t>Section 2 – Long Questions (75 marks per question (4/8)). </a:t>
            </a:r>
          </a:p>
          <a:p>
            <a:endParaRPr lang="en-IE" sz="2000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D753876-C406-4F2F-BE6A-7DABEA33E8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D01AD62-7667-4B80-8DAB-18653E48B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C9A8930-9A7F-4259-97E3-CA6509A3A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25A8B48-FD81-48F3-8D94-9115788BB2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19372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483B40B35B0042A966162CB7CCAC32" ma:contentTypeVersion="13" ma:contentTypeDescription="Create a new document." ma:contentTypeScope="" ma:versionID="f061d937059b68998d2eb10541a03cfa">
  <xsd:schema xmlns:xsd="http://www.w3.org/2001/XMLSchema" xmlns:xs="http://www.w3.org/2001/XMLSchema" xmlns:p="http://schemas.microsoft.com/office/2006/metadata/properties" xmlns:ns2="e258a89a-febe-4955-9fc0-e4f5617b448b" xmlns:ns3="eb7ada0c-f25a-4eba-b480-6f25875144dc" targetNamespace="http://schemas.microsoft.com/office/2006/metadata/properties" ma:root="true" ma:fieldsID="604e2ad59cee6be92c12d05b865c1584" ns2:_="" ns3:_="">
    <xsd:import namespace="e258a89a-febe-4955-9fc0-e4f5617b448b"/>
    <xsd:import namespace="eb7ada0c-f25a-4eba-b480-6f25875144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8a89a-febe-4955-9fc0-e4f5617b44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e1e518d2-be2d-423c-9dcc-70f38e61b3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7ada0c-f25a-4eba-b480-6f25875144dc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e6f257e3-9464-41d0-942e-746889290838}" ma:internalName="TaxCatchAll" ma:showField="CatchAllData" ma:web="eb7ada0c-f25a-4eba-b480-6f25875144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258a89a-febe-4955-9fc0-e4f5617b448b">
      <Terms xmlns="http://schemas.microsoft.com/office/infopath/2007/PartnerControls"/>
    </lcf76f155ced4ddcb4097134ff3c332f>
    <TaxCatchAll xmlns="eb7ada0c-f25a-4eba-b480-6f25875144dc" xsi:nil="true"/>
  </documentManagement>
</p:properties>
</file>

<file path=customXml/itemProps1.xml><?xml version="1.0" encoding="utf-8"?>
<ds:datastoreItem xmlns:ds="http://schemas.openxmlformats.org/officeDocument/2006/customXml" ds:itemID="{B7EEF8F7-9735-432C-9B3B-52F2A96E7A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C308B3-F1AB-4D2B-96D0-F05236B0C5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58a89a-febe-4955-9fc0-e4f5617b448b"/>
    <ds:schemaRef ds:uri="eb7ada0c-f25a-4eba-b480-6f25875144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F21547-1F30-4CED-8EDC-D0A1C99AFD43}">
  <ds:schemaRefs>
    <ds:schemaRef ds:uri="http://schemas.microsoft.com/office/2006/metadata/properties"/>
    <ds:schemaRef ds:uri="http://schemas.microsoft.com/office/infopath/2007/PartnerControls"/>
    <ds:schemaRef ds:uri="e258a89a-febe-4955-9fc0-e4f5617b448b"/>
    <ds:schemaRef ds:uri="eb7ada0c-f25a-4eba-b480-6f25875144d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573</Words>
  <Application>Microsoft Office PowerPoint</Application>
  <PresentationFormat>Widescreen</PresentationFormat>
  <Paragraphs>116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Office Theme</vt:lpstr>
      <vt:lpstr>Leaving Cert Business</vt:lpstr>
      <vt:lpstr>Why Study Business?</vt:lpstr>
      <vt:lpstr>Introduction</vt:lpstr>
      <vt:lpstr>What kind of student would Business suit?</vt:lpstr>
      <vt:lpstr>Grades Awarded</vt:lpstr>
      <vt:lpstr>Course Overview</vt:lpstr>
      <vt:lpstr>Course Content</vt:lpstr>
      <vt:lpstr>Course Content</vt:lpstr>
      <vt:lpstr>Exam Structure</vt:lpstr>
      <vt:lpstr>Career Possibilities</vt:lpstr>
      <vt:lpstr>Supports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Leaving Cert Business</dc:title>
  <dc:creator>Jason Ryan</dc:creator>
  <cp:lastModifiedBy>Jason Ryan</cp:lastModifiedBy>
  <cp:revision>9</cp:revision>
  <dcterms:created xsi:type="dcterms:W3CDTF">2021-04-23T06:36:15Z</dcterms:created>
  <dcterms:modified xsi:type="dcterms:W3CDTF">2023-03-13T11:12:47Z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0x01010087483B40B35B0042A966162CB7CCAC32</vt:lpwstr>
  </property>
</Properties>
</file>